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954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0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LESSON 2: BIAS IN AI</a:t>
            </a:r>
          </a:p>
          <a:p>
            <a:endParaRPr/>
          </a:p>
          <a:p>
            <a:r>
              <a:t>CRITICAL LESSON - CORE OFSTED REQUIREMENT</a:t>
            </a:r>
          </a:p>
          <a:p>
            <a:r>
              <a:t>This is your dedicated bias lesson - make it count!</a:t>
            </a:r>
          </a:p>
          <a:p>
            <a:endParaRPr/>
          </a:p>
          <a:p>
            <a:r>
              <a:t>OVERVIEW: Students experience bias firsthand through Teachable Machine experiments</a:t>
            </a:r>
          </a:p>
          <a:p>
            <a:endParaRPr/>
          </a:p>
          <a:p>
            <a:r>
              <a:t>KEY PREP:</a:t>
            </a:r>
          </a:p>
          <a:p>
            <a:r>
              <a:t>- Test Teachable Machine on ALL devices</a:t>
            </a:r>
          </a:p>
          <a:p>
            <a:r>
              <a:t>- Prepare for hands-on activity</a:t>
            </a:r>
          </a:p>
          <a:p>
            <a:r>
              <a:t>- Have real-world bias examples ready</a:t>
            </a:r>
          </a:p>
          <a:p>
            <a:r>
              <a:t>- Create safe space for discussing discrimination</a:t>
            </a:r>
          </a:p>
          <a:p>
            <a:endParaRPr/>
          </a:p>
          <a:p>
            <a:r>
              <a:t>SENSITIVITY: Students may have personal experiences with bias/discrimination</a:t>
            </a:r>
          </a:p>
          <a:p>
            <a:endParaRPr/>
          </a:p>
          <a:p>
            <a:r>
              <a:t>TIMING: 60 minutes</a:t>
            </a:r>
          </a:p>
          <a:p>
            <a:endParaRPr/>
          </a:p>
          <a:p>
            <a:r>
              <a:t>OFSTED FOCUS: This lesson addresses their ★★★ priority area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What is Bias?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Impact of Biased AI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ED919F-3410-51F9-17C3-66F0B85DEF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6656" y="1600201"/>
            <a:ext cx="860916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C4C4A0-3C9B-455E-3583-F4B84AFBF9BE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17575" y="5870576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Bias in AI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b="1" dirty="0"/>
              <a:t>Year 8 Computer Science</a:t>
            </a:r>
          </a:p>
          <a:p>
            <a:r>
              <a:rPr b="1" dirty="0"/>
              <a:t>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Department for Education (2025). Generative AI in education.</a:t>
            </a:r>
          </a:p>
          <a:p>
            <a:endParaRPr sz="2000" dirty="0"/>
          </a:p>
          <a:p>
            <a:r>
              <a:rPr sz="2000" dirty="0"/>
              <a:t>UNESCO (2024). AI competency framework.</a:t>
            </a:r>
          </a:p>
          <a:p>
            <a:endParaRPr sz="2000" dirty="0"/>
          </a:p>
          <a:p>
            <a:r>
              <a:rPr sz="2000" dirty="0"/>
              <a:t>UNESCO principle: Non-discrimination and inclusivity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how bias enters AI systems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Identify the impact of biased AI on different groups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Experience bias firsthand through experiments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Quick Quiz:</a:t>
            </a:r>
          </a:p>
          <a:p>
            <a:pPr marL="0" indent="0">
              <a:buNone/>
            </a:pPr>
            <a:r>
              <a:rPr sz="2000" dirty="0"/>
              <a:t>1. What is an algorithm?</a:t>
            </a:r>
          </a:p>
          <a:p>
            <a:pPr marL="0" indent="0">
              <a:buNone/>
            </a:pPr>
            <a:r>
              <a:rPr sz="2000" dirty="0"/>
              <a:t>2. Name one algorithm you use on social media</a:t>
            </a:r>
          </a:p>
          <a:p>
            <a:pPr marL="0" indent="0">
              <a:buNone/>
            </a:pPr>
            <a:r>
              <a:rPr sz="2000" dirty="0"/>
              <a:t>3. What information does a recommendation algorithm use?</a:t>
            </a:r>
          </a:p>
          <a:p>
            <a:pPr marL="0" indent="0">
              <a:buNone/>
            </a:pPr>
            <a:r>
              <a:rPr sz="2000" dirty="0"/>
              <a:t>4. Can algorithms make mistakes?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Think-Pair-Share: </a:t>
            </a:r>
            <a:r>
              <a:rPr sz="2000" dirty="0"/>
              <a:t>If an AI learns from data created by people, could it learn people's mistakes too?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New Focus: </a:t>
            </a:r>
            <a:r>
              <a:rPr sz="2000" dirty="0"/>
              <a:t>Today we're learning about bias in AI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What is Bias?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8297" y="1219200"/>
            <a:ext cx="8467522" cy="55650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1800" b="1" dirty="0"/>
              <a:t>Bias: </a:t>
            </a:r>
            <a:r>
              <a:rPr sz="1800" dirty="0"/>
              <a:t>Unfair preference for or against something/someone</a:t>
            </a:r>
          </a:p>
          <a:p>
            <a:pPr marL="0" indent="0">
              <a:buNone/>
            </a:pPr>
            <a:r>
              <a:rPr sz="1800" dirty="0"/>
              <a:t>Can be conscious or unconscious</a:t>
            </a:r>
          </a:p>
          <a:p>
            <a:pPr marL="0" indent="0">
              <a:buNone/>
            </a:pPr>
            <a:r>
              <a:rPr sz="1800" dirty="0"/>
              <a:t>Everyone has some biases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How Bias Gets Into AI: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1. Biased Training Data</a:t>
            </a:r>
          </a:p>
          <a:p>
            <a:pPr marL="0" indent="0">
              <a:buNone/>
            </a:pPr>
            <a:r>
              <a:rPr sz="1800" dirty="0"/>
              <a:t>Data doesn't represent everyone equally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2. Historical Bias</a:t>
            </a:r>
          </a:p>
          <a:p>
            <a:pPr marL="0" indent="0">
              <a:buNone/>
            </a:pPr>
            <a:r>
              <a:rPr sz="1800" dirty="0"/>
              <a:t>Data reflects past discrimination</a:t>
            </a:r>
          </a:p>
          <a:p>
            <a:pPr marL="0" indent="0">
              <a:buNone/>
            </a:pPr>
            <a:r>
              <a:rPr sz="1800" dirty="0"/>
              <a:t>AI learns and continues pattern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3. Measurement Bias</a:t>
            </a:r>
          </a:p>
          <a:p>
            <a:pPr marL="0" indent="0">
              <a:buNone/>
            </a:pPr>
            <a:r>
              <a:rPr sz="1800" dirty="0"/>
              <a:t>What we choose to measure affects results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Real Example: </a:t>
            </a:r>
            <a:r>
              <a:rPr sz="1800" dirty="0"/>
              <a:t>Amazon's recruiting AI downgraded CVs with women's words</a:t>
            </a:r>
          </a:p>
          <a:p>
            <a:pPr marL="0" indent="0">
              <a:buNone/>
            </a:pPr>
            <a:endParaRPr sz="1800" dirty="0"/>
          </a:p>
          <a:p>
            <a:pPr marL="0" indent="0">
              <a:buNone/>
            </a:pPr>
            <a:r>
              <a:rPr sz="1800" b="1" dirty="0"/>
              <a:t>Key Message: </a:t>
            </a:r>
            <a:r>
              <a:rPr sz="1800" dirty="0"/>
              <a:t>AI is only as fair as the data it learns from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Teachable Machine 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656" y="1600201"/>
            <a:ext cx="8609163" cy="49831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2000" b="1" dirty="0"/>
              <a:t>Experience Bias Experiment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Experiment 1 - Balanced Data:</a:t>
            </a:r>
          </a:p>
          <a:p>
            <a:pPr marL="0" indent="0">
              <a:buNone/>
            </a:pPr>
            <a:r>
              <a:rPr sz="2000" dirty="0"/>
              <a:t>Train on 15 images Student A, 15 images Student B</a:t>
            </a:r>
          </a:p>
          <a:p>
            <a:pPr marL="0" indent="0">
              <a:buNone/>
            </a:pPr>
            <a:r>
              <a:rPr sz="2000" dirty="0"/>
              <a:t>Works well for both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Experiment 2 - Unbalanced Data:</a:t>
            </a:r>
          </a:p>
          <a:p>
            <a:pPr marL="0" indent="0">
              <a:buNone/>
            </a:pPr>
            <a:r>
              <a:rPr sz="2000" dirty="0"/>
              <a:t>Train on 25 images Student A, 5 images Student B</a:t>
            </a:r>
          </a:p>
          <a:p>
            <a:pPr marL="0" indent="0">
              <a:buNone/>
            </a:pPr>
            <a:r>
              <a:rPr sz="2000" dirty="0"/>
              <a:t>Often misidentifies Student B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Class Discussion:</a:t>
            </a:r>
          </a:p>
          <a:p>
            <a:pPr marL="0" indent="0">
              <a:buNone/>
            </a:pPr>
            <a:r>
              <a:rPr sz="2000" dirty="0"/>
              <a:t>What happened?</a:t>
            </a:r>
          </a:p>
          <a:p>
            <a:pPr marL="0" indent="0">
              <a:buNone/>
            </a:pPr>
            <a:r>
              <a:rPr sz="2000" dirty="0"/>
              <a:t>Why?</a:t>
            </a:r>
          </a:p>
          <a:p>
            <a:pPr marL="0" indent="0">
              <a:buNone/>
            </a:pPr>
            <a:r>
              <a:rPr sz="2000" dirty="0"/>
              <a:t>How is this like bias in real AI?</a:t>
            </a:r>
          </a:p>
          <a:p>
            <a:pPr marL="0" indent="0">
              <a:buNone/>
            </a:pPr>
            <a:endParaRPr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Impact of Biased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656" y="1111045"/>
            <a:ext cx="4959447" cy="50151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Real Examples: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1. Facial Recognition</a:t>
            </a:r>
          </a:p>
          <a:p>
            <a:pPr marL="0" indent="0">
              <a:buNone/>
            </a:pPr>
            <a:r>
              <a:rPr sz="2000" b="1" dirty="0"/>
              <a:t>Error rates: </a:t>
            </a:r>
            <a:r>
              <a:rPr sz="2000" dirty="0"/>
              <a:t>Light-skinned males 0.8%, Dark-skinned females 34.7%</a:t>
            </a:r>
          </a:p>
          <a:p>
            <a:pPr marL="0" indent="0">
              <a:buNone/>
            </a:pPr>
            <a:r>
              <a:rPr sz="2000" dirty="0"/>
              <a:t>Impact: False arrests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2. Voice Assistants</a:t>
            </a:r>
          </a:p>
          <a:p>
            <a:pPr marL="0" indent="0">
              <a:buNone/>
            </a:pPr>
            <a:r>
              <a:rPr sz="2000" dirty="0"/>
              <a:t>Don't understand some accents</a:t>
            </a:r>
          </a:p>
          <a:p>
            <a:pPr marL="0" indent="0">
              <a:buNone/>
            </a:pPr>
            <a:r>
              <a:rPr sz="2000" dirty="0"/>
              <a:t>Struggle with non-native speakers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72D15E-77F3-EF13-CFBD-D97E43015E99}"/>
              </a:ext>
            </a:extLst>
          </p:cNvPr>
          <p:cNvSpPr txBox="1"/>
          <p:nvPr/>
        </p:nvSpPr>
        <p:spPr>
          <a:xfrm>
            <a:off x="6858000" y="1587278"/>
            <a:ext cx="6096000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3. Healthcare AI</a:t>
            </a:r>
          </a:p>
          <a:p>
            <a:pPr marL="0" indent="0">
              <a:buNone/>
            </a:pPr>
            <a:r>
              <a:rPr lang="en-US" sz="2000" dirty="0"/>
              <a:t>Some work better for men than women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4. Translation</a:t>
            </a:r>
          </a:p>
          <a:p>
            <a:pPr marL="0" indent="0">
              <a:buNone/>
            </a:pPr>
            <a:r>
              <a:rPr lang="en-US" sz="2000" dirty="0"/>
              <a:t>Adds gender stereotypes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Who Gets Hurt:</a:t>
            </a:r>
          </a:p>
          <a:p>
            <a:pPr marL="0" indent="0">
              <a:buNone/>
            </a:pPr>
            <a:r>
              <a:rPr lang="en-US" sz="2000" dirty="0"/>
              <a:t>Minority ethnic groups</a:t>
            </a:r>
          </a:p>
          <a:p>
            <a:pPr marL="0" indent="0">
              <a:buNone/>
            </a:pPr>
            <a:r>
              <a:rPr lang="en-US" sz="2000" dirty="0"/>
              <a:t>Women and girls</a:t>
            </a:r>
          </a:p>
          <a:p>
            <a:pPr marL="0" indent="0">
              <a:buNone/>
            </a:pPr>
            <a:r>
              <a:rPr lang="en-US" sz="2000" dirty="0"/>
              <a:t>Disabled people</a:t>
            </a:r>
          </a:p>
          <a:p>
            <a:pPr marL="0" indent="0">
              <a:buNone/>
            </a:pPr>
            <a:r>
              <a:rPr lang="en-US" sz="2000" dirty="0"/>
              <a:t>Non-native speakers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CDD9B1-524E-3D2C-8C21-3EDD78733C79}"/>
              </a:ext>
            </a:extLst>
          </p:cNvPr>
          <p:cNvSpPr txBox="1"/>
          <p:nvPr/>
        </p:nvSpPr>
        <p:spPr>
          <a:xfrm>
            <a:off x="2971800" y="6322921"/>
            <a:ext cx="6477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/>
              <a:t>UNESCO Principle: </a:t>
            </a:r>
            <a:r>
              <a:rPr lang="en-US" sz="1800" dirty="0"/>
              <a:t>AI should be non-discriminatory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Bias Investigation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657" y="1600201"/>
            <a:ext cx="449364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4 Scenarios - Groups work on one each: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1. School AI Tutor</a:t>
            </a:r>
          </a:p>
          <a:p>
            <a:pPr marL="0" indent="0">
              <a:buNone/>
            </a:pPr>
            <a:r>
              <a:rPr sz="2000" dirty="0"/>
              <a:t>Trained on wealthy school data</a:t>
            </a:r>
          </a:p>
          <a:p>
            <a:pPr marL="0" indent="0">
              <a:buNone/>
            </a:pPr>
            <a:r>
              <a:rPr sz="2000" dirty="0"/>
              <a:t>Who might it not work for?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2. Job Application AI</a:t>
            </a:r>
          </a:p>
          <a:p>
            <a:pPr marL="0" indent="0">
              <a:buNone/>
            </a:pPr>
            <a:r>
              <a:rPr sz="2000" dirty="0"/>
              <a:t>Trained on 10 years hires (90% male)</a:t>
            </a:r>
          </a:p>
          <a:p>
            <a:pPr marL="0" indent="0">
              <a:buNone/>
            </a:pPr>
            <a:r>
              <a:rPr sz="2000" dirty="0"/>
              <a:t>What bias might exist?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5555A5-FBBC-7BBA-A9E7-036C0DBEA57A}"/>
              </a:ext>
            </a:extLst>
          </p:cNvPr>
          <p:cNvSpPr txBox="1"/>
          <p:nvPr/>
        </p:nvSpPr>
        <p:spPr>
          <a:xfrm>
            <a:off x="6096000" y="1997839"/>
            <a:ext cx="6096000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2000" b="1" dirty="0"/>
              <a:t>3. Medical Diagnosis AI</a:t>
            </a:r>
          </a:p>
          <a:p>
            <a:pPr marL="0" indent="0">
              <a:buNone/>
            </a:pPr>
            <a:r>
              <a:rPr lang="en-US" sz="2000" dirty="0"/>
              <a:t>More photos of light-skinned patients</a:t>
            </a:r>
          </a:p>
          <a:p>
            <a:pPr marL="0" indent="0">
              <a:buNone/>
            </a:pPr>
            <a:r>
              <a:rPr lang="en-US" sz="2000" dirty="0"/>
              <a:t>What could go wrong?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4. Voice Recognition AI</a:t>
            </a:r>
          </a:p>
          <a:p>
            <a:pPr marL="0" indent="0">
              <a:buNone/>
            </a:pPr>
            <a:r>
              <a:rPr lang="en-US" sz="2000" dirty="0"/>
              <a:t>Trained on native English speakers</a:t>
            </a:r>
          </a:p>
          <a:p>
            <a:pPr marL="0" indent="0">
              <a:buNone/>
            </a:pPr>
            <a:r>
              <a:rPr lang="en-US" sz="2000" dirty="0"/>
              <a:t>Who might struggle?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513210-9555-21E7-10E6-DC587AB80876}"/>
              </a:ext>
            </a:extLst>
          </p:cNvPr>
          <p:cNvSpPr txBox="1"/>
          <p:nvPr/>
        </p:nvSpPr>
        <p:spPr>
          <a:xfrm>
            <a:off x="4124325" y="575683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/>
              <a:t>Create poster showing findings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Create Bias Spotter Checklist: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Who was included in training data?</a:t>
            </a:r>
          </a:p>
          <a:p>
            <a:pPr marL="0" indent="0">
              <a:buNone/>
            </a:pPr>
            <a:r>
              <a:rPr sz="2000" dirty="0"/>
              <a:t>Who was left out?</a:t>
            </a:r>
          </a:p>
          <a:p>
            <a:pPr marL="0" indent="0">
              <a:buNone/>
            </a:pPr>
            <a:r>
              <a:rPr sz="2000" dirty="0"/>
              <a:t>Does it work equally well for everyone?</a:t>
            </a:r>
          </a:p>
          <a:p>
            <a:pPr marL="0" indent="0">
              <a:buNone/>
            </a:pPr>
            <a:r>
              <a:rPr sz="2000" dirty="0"/>
              <a:t>Could it discriminate?</a:t>
            </a:r>
          </a:p>
          <a:p>
            <a:pPr marL="0" indent="0">
              <a:buNone/>
            </a:pPr>
            <a:r>
              <a:rPr sz="2000" dirty="0"/>
              <a:t>Who made it?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Exit Ticket:</a:t>
            </a:r>
          </a:p>
          <a:p>
            <a:pPr marL="0" indent="0">
              <a:buNone/>
            </a:pPr>
            <a:r>
              <a:rPr sz="2000" dirty="0"/>
              <a:t>Bias in AI happens when...</a:t>
            </a:r>
          </a:p>
          <a:p>
            <a:pPr marL="0" indent="0">
              <a:buNone/>
            </a:pPr>
            <a:r>
              <a:rPr sz="2000" dirty="0"/>
              <a:t>To prevent bias, we should...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No homework this lesson</a:t>
            </a:r>
            <a:endParaRPr lang="en-US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Homework due from last lesson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US" sz="2000" b="1" dirty="0"/>
              <a:t>Track YouTube/TikTok recommendations for 3 days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Write 200 words:</a:t>
            </a:r>
          </a:p>
          <a:p>
            <a:pPr marL="0" indent="0">
              <a:buNone/>
            </a:pPr>
            <a:r>
              <a:rPr lang="en-US" sz="2000" dirty="0"/>
              <a:t>What pattern do you notice?</a:t>
            </a:r>
          </a:p>
          <a:p>
            <a:pPr marL="0" indent="0">
              <a:buNone/>
            </a:pPr>
            <a:r>
              <a:rPr lang="en-US" sz="2000" dirty="0"/>
              <a:t>Why these videos?</a:t>
            </a:r>
          </a:p>
          <a:p>
            <a:pPr marL="0" indent="0">
              <a:buNone/>
            </a:pPr>
            <a:r>
              <a:rPr lang="en-US" sz="2000" dirty="0"/>
              <a:t>Could algorithm be wrong?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1097</Words>
  <Application>Microsoft Office PowerPoint</Application>
  <PresentationFormat>Widescreen</PresentationFormat>
  <Paragraphs>253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Bias in AI</vt:lpstr>
      <vt:lpstr>Learning Objectives</vt:lpstr>
      <vt:lpstr>Prior Knowledge Check</vt:lpstr>
      <vt:lpstr>What is Bias?</vt:lpstr>
      <vt:lpstr>Activity 1: Teachable Machine Bias</vt:lpstr>
      <vt:lpstr>Impact of Biased AI</vt:lpstr>
      <vt:lpstr>Activity 2: Bias Investigation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7</cp:revision>
  <dcterms:created xsi:type="dcterms:W3CDTF">2013-01-27T09:14:16Z</dcterms:created>
  <dcterms:modified xsi:type="dcterms:W3CDTF">2025-12-31T21:12:34Z</dcterms:modified>
  <cp:category/>
</cp:coreProperties>
</file>